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65" r:id="rId2"/>
    <p:sldId id="270" r:id="rId3"/>
    <p:sldId id="283" r:id="rId4"/>
    <p:sldId id="275" r:id="rId5"/>
    <p:sldId id="276" r:id="rId6"/>
    <p:sldId id="277" r:id="rId7"/>
    <p:sldId id="278" r:id="rId8"/>
    <p:sldId id="279" r:id="rId9"/>
    <p:sldId id="280" r:id="rId10"/>
    <p:sldId id="281" r:id="rId11"/>
    <p:sldId id="282" r:id="rId12"/>
    <p:sldId id="266" r:id="rId13"/>
    <p:sldId id="268" r:id="rId14"/>
    <p:sldId id="269" r:id="rId15"/>
    <p:sldId id="273"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EEE8"/>
    <a:srgbClr val="ECE2D8"/>
    <a:srgbClr val="FFFBF5"/>
    <a:srgbClr val="E8E2D8"/>
    <a:srgbClr val="DBD2C3"/>
    <a:srgbClr val="F8ECC0"/>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61" autoAdjust="0"/>
    <p:restoredTop sz="86410" autoAdjust="0"/>
  </p:normalViewPr>
  <p:slideViewPr>
    <p:cSldViewPr snapToGrid="0" snapToObjects="1">
      <p:cViewPr>
        <p:scale>
          <a:sx n="50" d="100"/>
          <a:sy n="50" d="100"/>
        </p:scale>
        <p:origin x="968" y="3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268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dirty="0"/>
          </a:p>
        </p:txBody>
      </p:sp>
    </p:spTree>
    <p:extLst>
      <p:ext uri="{BB962C8B-B14F-4D97-AF65-F5344CB8AC3E}">
        <p14:creationId xmlns:p14="http://schemas.microsoft.com/office/powerpoint/2010/main" val="3411408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dirty="0"/>
          </a:p>
        </p:txBody>
      </p:sp>
    </p:spTree>
    <p:extLst>
      <p:ext uri="{BB962C8B-B14F-4D97-AF65-F5344CB8AC3E}">
        <p14:creationId xmlns:p14="http://schemas.microsoft.com/office/powerpoint/2010/main" val="2273723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Harvest Year</a:t>
            </a:r>
            <a:endParaRPr dirty="0"/>
          </a:p>
          <a:p>
            <a:r>
              <a:rPr b="0" dirty="0"/>
              <a:t>No alt text provided</a:t>
            </a:r>
            <a:endParaRPr dirty="0"/>
          </a:p>
          <a:p>
            <a:endParaRPr dirty="0"/>
          </a:p>
          <a:p>
            <a:r>
              <a:rPr b="1" dirty="0"/>
              <a:t>Coffee Varieties</a:t>
            </a:r>
            <a:endParaRPr dirty="0"/>
          </a:p>
          <a:p>
            <a:r>
              <a:rPr b="0" dirty="0"/>
              <a:t>No alt text provided</a:t>
            </a:r>
            <a:endParaRPr dirty="0"/>
          </a:p>
          <a:p>
            <a:endParaRPr dirty="0"/>
          </a:p>
          <a:p>
            <a:r>
              <a:rPr b="1" dirty="0"/>
              <a:t>Total Samples Evaluated</a:t>
            </a:r>
            <a:endParaRPr dirty="0"/>
          </a:p>
          <a:p>
            <a:r>
              <a:rPr b="0" dirty="0"/>
              <a:t>No alt text provided</a:t>
            </a:r>
            <a:endParaRPr dirty="0"/>
          </a:p>
          <a:p>
            <a:endParaRPr dirty="0"/>
          </a:p>
          <a:p>
            <a:r>
              <a:rPr b="1" dirty="0"/>
              <a:t>Coffee Quality Grade</a:t>
            </a:r>
            <a:endParaRPr dirty="0"/>
          </a:p>
          <a:p>
            <a:r>
              <a:rPr b="0" dirty="0"/>
              <a:t>No alt text provided</a:t>
            </a:r>
            <a:endParaRPr dirty="0"/>
          </a:p>
          <a:p>
            <a:endParaRPr dirty="0"/>
          </a:p>
          <a:p>
            <a:r>
              <a:rPr b="1" dirty="0"/>
              <a:t>Average Cup Points Of Coffee</a:t>
            </a:r>
            <a:endParaRPr dirty="0"/>
          </a:p>
          <a:p>
            <a:r>
              <a:rPr b="0" dirty="0"/>
              <a:t>No alt text provided</a:t>
            </a:r>
            <a:endParaRPr dirty="0"/>
          </a:p>
          <a:p>
            <a:endParaRPr dirty="0"/>
          </a:p>
          <a:p>
            <a:r>
              <a:rPr b="1" dirty="0"/>
              <a:t>Total Samples with Defect</a:t>
            </a:r>
            <a:endParaRPr dirty="0"/>
          </a:p>
          <a:p>
            <a:r>
              <a:rPr b="0" dirty="0"/>
              <a:t>No alt text provided</a:t>
            </a:r>
            <a:endParaRPr dirty="0"/>
          </a:p>
          <a:p>
            <a:endParaRPr dirty="0"/>
          </a:p>
          <a:p>
            <a:r>
              <a:rPr b="1" dirty="0"/>
              <a:t>Top 5 Processing Methods</a:t>
            </a:r>
            <a:endParaRPr dirty="0"/>
          </a:p>
          <a:p>
            <a:r>
              <a:rPr b="0" dirty="0"/>
              <a:t>No alt text provided</a:t>
            </a:r>
            <a:endParaRPr dirty="0"/>
          </a:p>
          <a:p>
            <a:endParaRPr dirty="0"/>
          </a:p>
          <a:p>
            <a:r>
              <a:rPr b="1" dirty="0"/>
              <a:t>Total Cup Points by Key Attributes</a:t>
            </a:r>
            <a:endParaRPr dirty="0"/>
          </a:p>
          <a:p>
            <a:r>
              <a:rPr b="0" dirty="0"/>
              <a:t>No alt text provided</a:t>
            </a:r>
            <a:endParaRPr dirty="0"/>
          </a:p>
          <a:p>
            <a:endParaRPr dirty="0"/>
          </a:p>
          <a:p>
            <a:r>
              <a:rPr b="1" dirty="0"/>
              <a:t>Total Coffee produced (kg)</a:t>
            </a:r>
            <a:endParaRPr dirty="0"/>
          </a:p>
          <a:p>
            <a:r>
              <a:rPr b="0" dirty="0"/>
              <a:t>No alt text provided</a:t>
            </a:r>
            <a:endParaRPr dirty="0"/>
          </a:p>
          <a:p>
            <a:endParaRPr dirty="0"/>
          </a:p>
          <a:p>
            <a:r>
              <a:rPr b="1" dirty="0"/>
              <a:t>Popular Variety by production</a:t>
            </a:r>
            <a:endParaRPr dirty="0"/>
          </a:p>
          <a:p>
            <a:r>
              <a:rPr b="0" dirty="0"/>
              <a:t>No alt text provided</a:t>
            </a:r>
            <a:endParaRPr dirty="0"/>
          </a:p>
          <a:p>
            <a:endParaRPr dirty="0"/>
          </a:p>
          <a:p>
            <a:r>
              <a:rPr b="1" dirty="0"/>
              <a:t>Top Coffee producing Country</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extLst>
      <p:ext uri="{BB962C8B-B14F-4D97-AF65-F5344CB8AC3E}">
        <p14:creationId xmlns:p14="http://schemas.microsoft.com/office/powerpoint/2010/main" val="471748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Average Cup Points by country/region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Sensory attributes average by Processing Method</a:t>
            </a:r>
            <a:endParaRPr dirty="0"/>
          </a:p>
          <a:p>
            <a:r>
              <a:rPr b="0" dirty="0"/>
              <a:t>No alt text provided</a:t>
            </a:r>
            <a:endParaRPr dirty="0"/>
          </a:p>
          <a:p>
            <a:endParaRPr dirty="0"/>
          </a:p>
          <a:p>
            <a:r>
              <a:rPr b="1" dirty="0"/>
              <a:t>Average Acidity</a:t>
            </a:r>
            <a:endParaRPr dirty="0"/>
          </a:p>
          <a:p>
            <a:r>
              <a:rPr b="0" dirty="0"/>
              <a:t>No alt text provided</a:t>
            </a:r>
            <a:endParaRPr dirty="0"/>
          </a:p>
          <a:p>
            <a:endParaRPr dirty="0"/>
          </a:p>
          <a:p>
            <a:r>
              <a:rPr b="1" dirty="0"/>
              <a:t>Average Aftertaste</a:t>
            </a:r>
            <a:endParaRPr dirty="0"/>
          </a:p>
          <a:p>
            <a:r>
              <a:rPr b="0" dirty="0"/>
              <a:t>No alt text provided</a:t>
            </a:r>
            <a:endParaRPr dirty="0"/>
          </a:p>
          <a:p>
            <a:endParaRPr dirty="0"/>
          </a:p>
          <a:p>
            <a:r>
              <a:rPr b="1" dirty="0"/>
              <a:t>Average Balance</a:t>
            </a:r>
            <a:endParaRPr dirty="0"/>
          </a:p>
          <a:p>
            <a:r>
              <a:rPr b="0" dirty="0"/>
              <a:t>No alt text provided</a:t>
            </a:r>
            <a:endParaRPr dirty="0"/>
          </a:p>
          <a:p>
            <a:endParaRPr dirty="0"/>
          </a:p>
          <a:p>
            <a:r>
              <a:rPr b="1" dirty="0"/>
              <a:t>Average Body</a:t>
            </a:r>
            <a:endParaRPr dirty="0"/>
          </a:p>
          <a:p>
            <a:r>
              <a:rPr b="0" dirty="0"/>
              <a:t>No alt text provided</a:t>
            </a:r>
            <a:endParaRPr dirty="0"/>
          </a:p>
          <a:p>
            <a:endParaRPr dirty="0"/>
          </a:p>
          <a:p>
            <a:r>
              <a:rPr b="1" dirty="0"/>
              <a:t>Average Flavor</a:t>
            </a:r>
            <a:endParaRPr dirty="0"/>
          </a:p>
          <a:p>
            <a:r>
              <a:rPr b="0" dirty="0"/>
              <a:t>No alt text provided</a:t>
            </a:r>
            <a:endParaRPr dirty="0"/>
          </a:p>
          <a:p>
            <a:endParaRPr dirty="0"/>
          </a:p>
          <a:p>
            <a:r>
              <a:rPr b="1" dirty="0"/>
              <a:t>Average Aroma</a:t>
            </a:r>
            <a:endParaRPr dirty="0"/>
          </a:p>
          <a:p>
            <a:r>
              <a:rPr b="0" dirty="0"/>
              <a:t>No alt text provided</a:t>
            </a:r>
            <a:endParaRPr dirty="0"/>
          </a:p>
          <a:p>
            <a:endParaRPr dirty="0"/>
          </a:p>
        </p:txBody>
      </p:sp>
    </p:spTree>
    <p:extLst>
      <p:ext uri="{BB962C8B-B14F-4D97-AF65-F5344CB8AC3E}">
        <p14:creationId xmlns:p14="http://schemas.microsoft.com/office/powerpoint/2010/main" val="5153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scatterChart</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gauge</a:t>
            </a:r>
            <a:endParaRPr dirty="0"/>
          </a:p>
          <a:p>
            <a:r>
              <a:rPr b="0" dirty="0"/>
              <a:t>No alt text provided</a:t>
            </a:r>
            <a:endParaRPr dirty="0"/>
          </a:p>
          <a:p>
            <a:endParaRPr dirty="0"/>
          </a:p>
        </p:txBody>
      </p:sp>
    </p:spTree>
    <p:extLst>
      <p:ext uri="{BB962C8B-B14F-4D97-AF65-F5344CB8AC3E}">
        <p14:creationId xmlns:p14="http://schemas.microsoft.com/office/powerpoint/2010/main" val="1857700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Average quality of coffees from each country and its regions</a:t>
            </a:r>
            <a:endParaRPr dirty="0"/>
          </a:p>
          <a:p>
            <a:r>
              <a:rPr b="0" dirty="0"/>
              <a:t>No alt text provided</a:t>
            </a:r>
            <a:endParaRPr dirty="0"/>
          </a:p>
          <a:p>
            <a:endParaRPr dirty="0"/>
          </a:p>
        </p:txBody>
      </p:sp>
    </p:spTree>
    <p:extLst>
      <p:ext uri="{BB962C8B-B14F-4D97-AF65-F5344CB8AC3E}">
        <p14:creationId xmlns:p14="http://schemas.microsoft.com/office/powerpoint/2010/main" val="1439857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Altitude vs. Total Cup Points.</a:t>
            </a:r>
            <a:endParaRPr dirty="0"/>
          </a:p>
          <a:p>
            <a:r>
              <a:rPr b="0" dirty="0"/>
              <a:t>No alt text provided</a:t>
            </a:r>
            <a:endParaRPr dirty="0"/>
          </a:p>
          <a:p>
            <a:endParaRPr dirty="0"/>
          </a:p>
          <a:p>
            <a:r>
              <a:rPr b="1" dirty="0"/>
              <a:t>Top Coffee Varieties by Altitude (Avg Cup Points)</a:t>
            </a:r>
            <a:endParaRPr dirty="0"/>
          </a:p>
          <a:p>
            <a:r>
              <a:rPr b="0" dirty="0"/>
              <a:t>No alt text provided</a:t>
            </a:r>
            <a:endParaRPr dirty="0"/>
          </a:p>
          <a:p>
            <a:endParaRPr dirty="0"/>
          </a:p>
          <a:p>
            <a:r>
              <a:rPr b="1" dirty="0"/>
              <a:t>Relation between variety count  and Average Altitude</a:t>
            </a:r>
            <a:endParaRPr dirty="0"/>
          </a:p>
          <a:p>
            <a:r>
              <a:rPr b="0" dirty="0"/>
              <a:t>No alt text provided</a:t>
            </a:r>
            <a:endParaRPr dirty="0"/>
          </a:p>
          <a:p>
            <a:endParaRPr dirty="0"/>
          </a:p>
          <a:p>
            <a:r>
              <a:rPr b="1" dirty="0"/>
              <a:t>Moisture Percentage</a:t>
            </a:r>
            <a:endParaRPr dirty="0"/>
          </a:p>
          <a:p>
            <a:r>
              <a:rPr b="0" dirty="0"/>
              <a:t>No alt text provided</a:t>
            </a:r>
            <a:endParaRPr dirty="0"/>
          </a:p>
          <a:p>
            <a:endParaRPr dirty="0"/>
          </a:p>
          <a:p>
            <a:r>
              <a:rPr b="1" dirty="0"/>
              <a:t>Distribution of cup points by altitude range.</a:t>
            </a:r>
            <a:endParaRPr dirty="0"/>
          </a:p>
          <a:p>
            <a:r>
              <a:rPr b="0" dirty="0"/>
              <a:t>No alt text provided</a:t>
            </a:r>
            <a:endParaRPr dirty="0"/>
          </a:p>
          <a:p>
            <a:endParaRPr dirty="0"/>
          </a:p>
        </p:txBody>
      </p:sp>
    </p:spTree>
    <p:extLst>
      <p:ext uri="{BB962C8B-B14F-4D97-AF65-F5344CB8AC3E}">
        <p14:creationId xmlns:p14="http://schemas.microsoft.com/office/powerpoint/2010/main" val="2361674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Relationship between Category 1 Defects And Quality</a:t>
            </a:r>
            <a:endParaRPr dirty="0"/>
          </a:p>
          <a:p>
            <a:r>
              <a:rPr b="0" dirty="0"/>
              <a:t>No alt text provided</a:t>
            </a:r>
            <a:endParaRPr dirty="0"/>
          </a:p>
          <a:p>
            <a:endParaRPr dirty="0"/>
          </a:p>
          <a:p>
            <a:r>
              <a:rPr b="1" dirty="0"/>
              <a:t>Relationship between Category 2 Defects And Quality</a:t>
            </a:r>
            <a:endParaRPr dirty="0"/>
          </a:p>
          <a:p>
            <a:r>
              <a:rPr b="0" dirty="0"/>
              <a:t>No alt text provided</a:t>
            </a:r>
            <a:endParaRPr dirty="0"/>
          </a:p>
          <a:p>
            <a:endParaRPr dirty="0"/>
          </a:p>
          <a:p>
            <a:r>
              <a:rPr b="1" dirty="0"/>
              <a:t>Category 1 &amp; 2 Defects by Harvest Year</a:t>
            </a:r>
            <a:endParaRPr dirty="0"/>
          </a:p>
          <a:p>
            <a:r>
              <a:rPr b="0" dirty="0"/>
              <a:t>No alt text provided</a:t>
            </a:r>
            <a:endParaRPr dirty="0"/>
          </a:p>
          <a:p>
            <a:endParaRPr dirty="0"/>
          </a:p>
          <a:p>
            <a:r>
              <a:rPr b="1" dirty="0"/>
              <a:t>Top countries with Highest level of defects</a:t>
            </a:r>
            <a:endParaRPr dirty="0"/>
          </a:p>
          <a:p>
            <a:r>
              <a:rPr b="0" dirty="0"/>
              <a:t>No alt text provided</a:t>
            </a:r>
            <a:endParaRPr dirty="0"/>
          </a:p>
          <a:p>
            <a:endParaRPr dirty="0"/>
          </a:p>
          <a:p>
            <a:r>
              <a:rPr b="1" dirty="0"/>
              <a:t>Defects Summary</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extLst>
      <p:ext uri="{BB962C8B-B14F-4D97-AF65-F5344CB8AC3E}">
        <p14:creationId xmlns:p14="http://schemas.microsoft.com/office/powerpoint/2010/main" val="3095219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Color Composition Across Coffee Varieties</a:t>
            </a:r>
            <a:endParaRPr dirty="0"/>
          </a:p>
          <a:p>
            <a:r>
              <a:rPr b="0" dirty="0"/>
              <a:t>No alt text provided</a:t>
            </a:r>
            <a:endParaRPr dirty="0"/>
          </a:p>
          <a:p>
            <a:endParaRPr dirty="0"/>
          </a:p>
          <a:p>
            <a:r>
              <a:rPr b="1" dirty="0"/>
              <a:t>Coffee Color count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Top Coffee colors in the Samples</a:t>
            </a:r>
            <a:endParaRPr dirty="0"/>
          </a:p>
          <a:p>
            <a:r>
              <a:rPr b="0" dirty="0"/>
              <a:t>No alt text provided</a:t>
            </a:r>
            <a:endParaRPr dirty="0"/>
          </a:p>
          <a:p>
            <a:endParaRPr dirty="0"/>
          </a:p>
          <a:p>
            <a:r>
              <a:rPr b="1" dirty="0"/>
              <a:t>Coffee Varieties</a:t>
            </a:r>
            <a:endParaRPr dirty="0"/>
          </a:p>
          <a:p>
            <a:r>
              <a:rPr b="0" dirty="0"/>
              <a:t>No alt text provided</a:t>
            </a:r>
            <a:endParaRPr dirty="0"/>
          </a:p>
          <a:p>
            <a:endParaRPr dirty="0"/>
          </a:p>
        </p:txBody>
      </p:sp>
    </p:spTree>
    <p:extLst>
      <p:ext uri="{BB962C8B-B14F-4D97-AF65-F5344CB8AC3E}">
        <p14:creationId xmlns:p14="http://schemas.microsoft.com/office/powerpoint/2010/main" val="183414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coffee quality varies across countries and processing methods</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extLst>
      <p:ext uri="{BB962C8B-B14F-4D97-AF65-F5344CB8AC3E}">
        <p14:creationId xmlns:p14="http://schemas.microsoft.com/office/powerpoint/2010/main" val="2049538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9/12/2025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9/12/2025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9/12/2025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9/12/2025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9/12/2025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9/12/2025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solidFill>
          <a:srgbClr val="F4EEE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9/12/2025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9/12/2025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9/12/2025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9/12/2025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9/12/2025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9/12/2025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bb0485e9-02af-40ba-9d47-dac73ba860a1/?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bb0485e9-02af-40ba-9d47-dac73ba860a1/?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bb0485e9-02af-40ba-9d47-dac73ba860a1/?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bb0485e9-02af-40ba-9d47-dac73ba860a1/?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bb0485e9-02af-40ba-9d47-dac73ba860a1/?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bb0485e9-02af-40ba-9d47-dac73ba860a1/?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bb0485e9-02af-40ba-9d47-dac73ba860a1/?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bb0485e9-02af-40ba-9d47-dac73ba860a1/?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8" name="Rectangle 7"/>
          <p:cNvSpPr/>
          <p:nvPr/>
        </p:nvSpPr>
        <p:spPr>
          <a:xfrm>
            <a:off x="4399472" y="0"/>
            <a:ext cx="7792528" cy="6858000"/>
          </a:xfrm>
          <a:prstGeom prst="rect">
            <a:avLst/>
          </a:prstGeom>
          <a:blipFill dpi="0" rotWithShape="1">
            <a:blip r:embed="rId4">
              <a:alphaModFix amt="23000"/>
            </a:blip>
            <a:srcRect/>
            <a:stretch>
              <a:fillRect/>
            </a:stretch>
          </a:blipFill>
          <a:effectLst>
            <a:glow>
              <a:schemeClr val="accent1">
                <a:alpha val="65000"/>
              </a:schemeClr>
            </a:glow>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txBox="1">
            <a:spLocks/>
          </p:cNvSpPr>
          <p:nvPr/>
        </p:nvSpPr>
        <p:spPr>
          <a:xfrm>
            <a:off x="5156680" y="905775"/>
            <a:ext cx="6834038" cy="2898475"/>
          </a:xfrm>
          <a:prstGeom prst="rect">
            <a:avLst/>
          </a:prstGeom>
          <a:blipFill dpi="0" rotWithShape="1">
            <a:blip r:embed="rId4">
              <a:alphaModFix amt="0"/>
            </a:blip>
            <a:srcRect/>
            <a:stretch>
              <a:fillRect/>
            </a:stretch>
          </a:blipFill>
          <a:effectLst>
            <a:outerShdw blurRad="50800" dist="50800" dir="5400000" sx="6000" sy="6000" algn="ctr" rotWithShape="0">
              <a:srgbClr val="000000">
                <a:alpha val="0"/>
              </a:srgbClr>
            </a:outerShdw>
            <a:reflection stA="0" endPos="65000" dist="50800" dir="5400000" sy="-100000" algn="bl" rotWithShape="0"/>
            <a:softEdge rad="114300"/>
          </a:effectLst>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4200" dirty="0" smtClean="0">
                <a:latin typeface="Arial Rounded MT Bold" panose="020F0704030504030204" pitchFamily="34" charset="0"/>
              </a:rPr>
              <a:t>Capstone Project: </a:t>
            </a:r>
          </a:p>
          <a:p>
            <a:endParaRPr lang="en-GB" sz="4400" dirty="0">
              <a:latin typeface="Arial Rounded MT Bold" panose="020F0704030504030204" pitchFamily="34" charset="0"/>
            </a:endParaRPr>
          </a:p>
          <a:p>
            <a:r>
              <a:rPr lang="en-GB" sz="4000" dirty="0" smtClean="0">
                <a:latin typeface="Arial Rounded MT Bold" panose="020F0704030504030204" pitchFamily="34" charset="0"/>
              </a:rPr>
              <a:t>Exploring Coffee Quality Data with Power BI</a:t>
            </a:r>
            <a:endParaRPr lang="en-GB" sz="4000" dirty="0">
              <a:latin typeface="Arial Rounded MT Bold" panose="020F0704030504030204" pitchFamily="34" charset="0"/>
            </a:endParaRPr>
          </a:p>
        </p:txBody>
      </p:sp>
      <p:sp>
        <p:nvSpPr>
          <p:cNvPr id="6" name="Subtitle 2"/>
          <p:cNvSpPr txBox="1">
            <a:spLocks/>
          </p:cNvSpPr>
          <p:nvPr/>
        </p:nvSpPr>
        <p:spPr>
          <a:xfrm>
            <a:off x="8034068" y="4654670"/>
            <a:ext cx="4157932" cy="1352910"/>
          </a:xfrm>
          <a:prstGeom prst="rect">
            <a:avLst/>
          </a:prstGeom>
          <a:blipFill dpi="0" rotWithShape="1">
            <a:blip r:embed="rId4">
              <a:alphaModFix amt="0"/>
            </a:blip>
            <a:srcRect/>
            <a:stretch>
              <a:fillRect/>
            </a:stretch>
          </a:blipFill>
          <a:effectLst>
            <a:softEdge rad="889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GB" sz="2000" dirty="0" smtClean="0"/>
          </a:p>
          <a:p>
            <a:pPr marL="0" indent="0">
              <a:buNone/>
            </a:pPr>
            <a:r>
              <a:rPr lang="en-GB" sz="2000" dirty="0" smtClean="0">
                <a:latin typeface="Arial Rounded MT Bold" panose="020F0704030504030204" pitchFamily="34" charset="0"/>
              </a:rPr>
              <a:t>   By Glanet Castelino</a:t>
            </a:r>
          </a:p>
          <a:p>
            <a:pPr marL="0" indent="0">
              <a:buNone/>
            </a:pPr>
            <a:r>
              <a:rPr lang="en-GB" sz="2000" dirty="0" smtClean="0">
                <a:latin typeface="Arial Rounded MT Bold" panose="020F0704030504030204" pitchFamily="34" charset="0"/>
              </a:rPr>
              <a:t>   ID_S12125</a:t>
            </a:r>
          </a:p>
          <a:p>
            <a:pPr>
              <a:buFontTx/>
              <a:buChar char="-"/>
            </a:pPr>
            <a:endParaRPr lang="en-GB" sz="2000" dirty="0"/>
          </a:p>
        </p:txBody>
      </p:sp>
    </p:spTree>
    <p:extLst>
      <p:ext uri="{BB962C8B-B14F-4D97-AF65-F5344CB8AC3E}">
        <p14:creationId xmlns:p14="http://schemas.microsoft.com/office/powerpoint/2010/main" val="36009713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olor Composition Across Coffee Varieties ,Coffee Color count ,slicer ,slicer ,Top Coffee colors in the Samples ,Coffee Varieties.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Coffee Bean Colors</a:t>
            </a:r>
          </a:p>
        </p:txBody>
      </p:sp>
    </p:spTree>
    <p:extLst>
      <p:ext uri="{BB962C8B-B14F-4D97-AF65-F5344CB8AC3E}">
        <p14:creationId xmlns:p14="http://schemas.microsoft.com/office/powerpoint/2010/main" val="22793583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offee quality varies across countries and processing methods ,slicer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Quality analysis</a:t>
            </a:r>
          </a:p>
        </p:txBody>
      </p:sp>
    </p:spTree>
    <p:extLst>
      <p:ext uri="{BB962C8B-B14F-4D97-AF65-F5344CB8AC3E}">
        <p14:creationId xmlns:p14="http://schemas.microsoft.com/office/powerpoint/2010/main" val="5689558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EEE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latin typeface="Arial Rounded MT Bold" panose="020F0704030504030204" pitchFamily="34" charset="0"/>
              </a:rPr>
              <a:t>Key Data Insights</a:t>
            </a:r>
            <a:endParaRPr lang="en-GB" sz="4000" dirty="0"/>
          </a:p>
        </p:txBody>
      </p:sp>
      <p:sp>
        <p:nvSpPr>
          <p:cNvPr id="3" name="Content Placeholder 2"/>
          <p:cNvSpPr>
            <a:spLocks noGrp="1"/>
          </p:cNvSpPr>
          <p:nvPr>
            <p:ph sz="half" idx="1"/>
          </p:nvPr>
        </p:nvSpPr>
        <p:spPr>
          <a:xfrm>
            <a:off x="772820" y="1690129"/>
            <a:ext cx="10646360" cy="4646987"/>
          </a:xfrm>
        </p:spPr>
        <p:txBody>
          <a:bodyPr>
            <a:normAutofit/>
          </a:bodyPr>
          <a:lstStyle/>
          <a:p>
            <a:pPr marL="0" indent="0">
              <a:buNone/>
            </a:pPr>
            <a:r>
              <a:rPr lang="en-GB" sz="1800" dirty="0">
                <a:solidFill>
                  <a:schemeClr val="accent2">
                    <a:lumMod val="50000"/>
                  </a:schemeClr>
                </a:solidFill>
              </a:rPr>
              <a:t>1. What are the key determinants of coffee quality as evaluated through sensory attributes such as aroma, </a:t>
            </a:r>
            <a:r>
              <a:rPr lang="en-GB" sz="1800" dirty="0" err="1">
                <a:solidFill>
                  <a:schemeClr val="accent2">
                    <a:lumMod val="50000"/>
                  </a:schemeClr>
                </a:solidFill>
              </a:rPr>
              <a:t>flavor</a:t>
            </a:r>
            <a:r>
              <a:rPr lang="en-GB" sz="1800" dirty="0">
                <a:solidFill>
                  <a:schemeClr val="accent2">
                    <a:lumMod val="50000"/>
                  </a:schemeClr>
                </a:solidFill>
              </a:rPr>
              <a:t>, acidity, etc</a:t>
            </a:r>
            <a:r>
              <a:rPr lang="en-GB" sz="1800" dirty="0" smtClean="0">
                <a:solidFill>
                  <a:schemeClr val="accent2">
                    <a:lumMod val="50000"/>
                  </a:schemeClr>
                </a:solidFill>
              </a:rPr>
              <a:t>.?</a:t>
            </a:r>
          </a:p>
          <a:p>
            <a:pPr>
              <a:lnSpc>
                <a:spcPct val="100000"/>
              </a:lnSpc>
              <a:buFont typeface="Courier New" panose="02070309020205020404" pitchFamily="49" charset="0"/>
              <a:buChar char="o"/>
            </a:pPr>
            <a:r>
              <a:rPr lang="en-GB" sz="1800" dirty="0"/>
              <a:t>  </a:t>
            </a:r>
            <a:r>
              <a:rPr lang="en-GB" sz="1800" dirty="0" smtClean="0"/>
              <a:t>Main sensory attributes that impact coffee quality are </a:t>
            </a:r>
            <a:r>
              <a:rPr lang="en-GB" sz="1800" b="1" dirty="0" err="1" smtClean="0"/>
              <a:t>Flavor</a:t>
            </a:r>
            <a:r>
              <a:rPr lang="en-GB" sz="1800" b="1" dirty="0" smtClean="0"/>
              <a:t>, Aroma and acidity</a:t>
            </a:r>
          </a:p>
          <a:p>
            <a:pPr>
              <a:lnSpc>
                <a:spcPct val="100000"/>
              </a:lnSpc>
              <a:buFont typeface="Courier New" panose="02070309020205020404" pitchFamily="49" charset="0"/>
              <a:buChar char="o"/>
            </a:pPr>
            <a:r>
              <a:rPr lang="en-GB" sz="1800" dirty="0" smtClean="0"/>
              <a:t>Top 3 coffee Qualities are </a:t>
            </a:r>
            <a:r>
              <a:rPr lang="en-GB" sz="1800" b="1" dirty="0" smtClean="0"/>
              <a:t>Castillo, Red Bourbon and Sl34+Gesha </a:t>
            </a:r>
            <a:r>
              <a:rPr lang="en-GB" sz="1800" dirty="0" smtClean="0"/>
              <a:t>(quality scores)</a:t>
            </a:r>
          </a:p>
          <a:p>
            <a:pPr>
              <a:lnSpc>
                <a:spcPct val="100000"/>
              </a:lnSpc>
              <a:buFont typeface="Courier New" panose="02070309020205020404" pitchFamily="49" charset="0"/>
              <a:buChar char="o"/>
            </a:pPr>
            <a:r>
              <a:rPr lang="en-GB" sz="1800" dirty="0" smtClean="0"/>
              <a:t>Attributes such as </a:t>
            </a:r>
            <a:r>
              <a:rPr lang="en-GB" sz="1800" b="1" dirty="0" smtClean="0"/>
              <a:t>Sweetness, clean cup and Uniformity </a:t>
            </a:r>
            <a:r>
              <a:rPr lang="en-GB" sz="1800" dirty="0" smtClean="0"/>
              <a:t>score similar throughout the dataset and do not impact the coffee quality.</a:t>
            </a:r>
          </a:p>
          <a:p>
            <a:pPr>
              <a:lnSpc>
                <a:spcPct val="100000"/>
              </a:lnSpc>
            </a:pPr>
            <a:endParaRPr lang="en-GB" sz="1800" dirty="0"/>
          </a:p>
          <a:p>
            <a:pPr marL="0" indent="0">
              <a:lnSpc>
                <a:spcPct val="100000"/>
              </a:lnSpc>
              <a:buNone/>
            </a:pPr>
            <a:r>
              <a:rPr lang="en-GB" sz="1800" dirty="0">
                <a:solidFill>
                  <a:schemeClr val="accent2">
                    <a:lumMod val="50000"/>
                  </a:schemeClr>
                </a:solidFill>
              </a:rPr>
              <a:t>2. Is there a correlation between processing methods, origin regions, and coffee quality scores</a:t>
            </a:r>
            <a:r>
              <a:rPr lang="en-GB" sz="1800" dirty="0" smtClean="0">
                <a:solidFill>
                  <a:schemeClr val="accent2">
                    <a:lumMod val="50000"/>
                  </a:schemeClr>
                </a:solidFill>
              </a:rPr>
              <a:t>?</a:t>
            </a:r>
          </a:p>
          <a:p>
            <a:pPr>
              <a:lnSpc>
                <a:spcPct val="100000"/>
              </a:lnSpc>
              <a:buFont typeface="Courier New" panose="02070309020205020404" pitchFamily="49" charset="0"/>
              <a:buChar char="o"/>
            </a:pPr>
            <a:r>
              <a:rPr lang="en-US" sz="1800" dirty="0" smtClean="0"/>
              <a:t>Some </a:t>
            </a:r>
            <a:r>
              <a:rPr lang="en-US" sz="1800" dirty="0"/>
              <a:t>processing methods consistently yield higher </a:t>
            </a:r>
            <a:r>
              <a:rPr lang="en-US" sz="1800" dirty="0" smtClean="0"/>
              <a:t>scores</a:t>
            </a:r>
            <a:r>
              <a:rPr lang="en-US" sz="1800" dirty="0"/>
              <a:t> </a:t>
            </a:r>
            <a:r>
              <a:rPr lang="en-US" sz="1800" dirty="0" smtClean="0"/>
              <a:t>such as Double </a:t>
            </a:r>
            <a:r>
              <a:rPr lang="en-US" sz="1800" dirty="0"/>
              <a:t>Anaerobic </a:t>
            </a:r>
            <a:r>
              <a:rPr lang="en-US" sz="1800" dirty="0" smtClean="0"/>
              <a:t>Washed, Semi </a:t>
            </a:r>
            <a:r>
              <a:rPr lang="en-US" sz="1800" dirty="0"/>
              <a:t>Washed &amp; </a:t>
            </a:r>
            <a:r>
              <a:rPr lang="en-US" sz="1800" dirty="0" smtClean="0"/>
              <a:t>Honey/</a:t>
            </a:r>
            <a:r>
              <a:rPr lang="en-US" sz="1800" dirty="0" err="1" smtClean="0"/>
              <a:t>Mossto</a:t>
            </a:r>
            <a:r>
              <a:rPr lang="en-US" sz="1800" dirty="0" smtClean="0"/>
              <a:t> while Methods </a:t>
            </a:r>
            <a:r>
              <a:rPr lang="en-US" sz="1800" dirty="0"/>
              <a:t>like </a:t>
            </a:r>
            <a:r>
              <a:rPr lang="en-US" sz="1800" dirty="0" smtClean="0"/>
              <a:t>Semi-</a:t>
            </a:r>
            <a:r>
              <a:rPr lang="en-US" sz="1800" dirty="0" err="1" smtClean="0"/>
              <a:t>Lavado</a:t>
            </a:r>
            <a:r>
              <a:rPr lang="en-US" sz="1800" dirty="0" smtClean="0"/>
              <a:t> have </a:t>
            </a:r>
            <a:r>
              <a:rPr lang="en-US" sz="1800" dirty="0"/>
              <a:t>slightly </a:t>
            </a:r>
            <a:r>
              <a:rPr lang="en-US" sz="1800" dirty="0" smtClean="0"/>
              <a:t>lower scores ( however insufficient data). </a:t>
            </a:r>
          </a:p>
          <a:p>
            <a:pPr>
              <a:lnSpc>
                <a:spcPct val="100000"/>
              </a:lnSpc>
              <a:buFont typeface="Courier New" panose="02070309020205020404" pitchFamily="49" charset="0"/>
              <a:buChar char="o"/>
            </a:pPr>
            <a:r>
              <a:rPr lang="en-GB" sz="1800" dirty="0" smtClean="0"/>
              <a:t>Some </a:t>
            </a:r>
            <a:r>
              <a:rPr lang="en-GB" sz="1800" dirty="0"/>
              <a:t>countries show high variability depending on processing method (e.g., Colombia vs. Brazil) </a:t>
            </a:r>
            <a:endParaRPr lang="en-GB" sz="1800" dirty="0" smtClean="0"/>
          </a:p>
          <a:p>
            <a:endParaRPr lang="en-GB" sz="1800" dirty="0" smtClean="0"/>
          </a:p>
          <a:p>
            <a:endParaRPr lang="en-GB" sz="1800" dirty="0"/>
          </a:p>
        </p:txBody>
      </p:sp>
    </p:spTree>
    <p:extLst>
      <p:ext uri="{BB962C8B-B14F-4D97-AF65-F5344CB8AC3E}">
        <p14:creationId xmlns:p14="http://schemas.microsoft.com/office/powerpoint/2010/main" val="9843849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EEE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latin typeface="Arial Rounded MT Bold" panose="020F0704030504030204" pitchFamily="34" charset="0"/>
              </a:rPr>
              <a:t>Key Data Insights</a:t>
            </a:r>
            <a:endParaRPr lang="en-GB" sz="4000" dirty="0"/>
          </a:p>
        </p:txBody>
      </p:sp>
      <p:sp>
        <p:nvSpPr>
          <p:cNvPr id="4" name="Content Placeholder 3"/>
          <p:cNvSpPr>
            <a:spLocks noGrp="1"/>
          </p:cNvSpPr>
          <p:nvPr>
            <p:ph sz="half" idx="1"/>
          </p:nvPr>
        </p:nvSpPr>
        <p:spPr>
          <a:xfrm>
            <a:off x="978568" y="1825625"/>
            <a:ext cx="10375232" cy="4063112"/>
          </a:xfrm>
        </p:spPr>
        <p:txBody>
          <a:bodyPr>
            <a:normAutofit/>
          </a:bodyPr>
          <a:lstStyle/>
          <a:p>
            <a:pPr marL="0" indent="0">
              <a:lnSpc>
                <a:spcPct val="150000"/>
              </a:lnSpc>
              <a:buNone/>
            </a:pPr>
            <a:r>
              <a:rPr lang="en-GB" sz="1900" dirty="0" smtClean="0">
                <a:solidFill>
                  <a:schemeClr val="accent2">
                    <a:lumMod val="50000"/>
                  </a:schemeClr>
                </a:solidFill>
              </a:rPr>
              <a:t>3</a:t>
            </a:r>
            <a:r>
              <a:rPr lang="en-GB" sz="1900" dirty="0">
                <a:solidFill>
                  <a:schemeClr val="accent2">
                    <a:lumMod val="50000"/>
                  </a:schemeClr>
                </a:solidFill>
              </a:rPr>
              <a:t>. Can we identify any trends or patterns in defect occurrences and their impact on overall coffee quality</a:t>
            </a:r>
            <a:r>
              <a:rPr lang="en-GB" sz="1900" dirty="0" smtClean="0">
                <a:solidFill>
                  <a:schemeClr val="accent2">
                    <a:lumMod val="50000"/>
                  </a:schemeClr>
                </a:solidFill>
              </a:rPr>
              <a:t>?</a:t>
            </a:r>
          </a:p>
          <a:p>
            <a:pPr>
              <a:lnSpc>
                <a:spcPct val="150000"/>
              </a:lnSpc>
              <a:buFont typeface="Courier New" panose="02070309020205020404" pitchFamily="49" charset="0"/>
              <a:buChar char="o"/>
            </a:pPr>
            <a:r>
              <a:rPr lang="en-GB" sz="1900" dirty="0" smtClean="0"/>
              <a:t>Category 2 defects are higher than category 1</a:t>
            </a:r>
          </a:p>
          <a:p>
            <a:pPr>
              <a:lnSpc>
                <a:spcPct val="150000"/>
              </a:lnSpc>
              <a:buFont typeface="Courier New" panose="02070309020205020404" pitchFamily="49" charset="0"/>
              <a:buChar char="o"/>
            </a:pPr>
            <a:r>
              <a:rPr lang="en-GB" sz="1900" dirty="0" smtClean="0"/>
              <a:t>Processed methods like Honey, natural, washed correlate to more defects</a:t>
            </a:r>
          </a:p>
          <a:p>
            <a:pPr>
              <a:lnSpc>
                <a:spcPct val="150000"/>
              </a:lnSpc>
              <a:buFont typeface="Courier New" panose="02070309020205020404" pitchFamily="49" charset="0"/>
              <a:buChar char="o"/>
            </a:pPr>
            <a:r>
              <a:rPr lang="en-GB" sz="1900" dirty="0"/>
              <a:t>Higher moisture correlates with higher defect </a:t>
            </a:r>
            <a:r>
              <a:rPr lang="en-GB" sz="1900" dirty="0" smtClean="0"/>
              <a:t>rates</a:t>
            </a:r>
          </a:p>
          <a:p>
            <a:pPr>
              <a:lnSpc>
                <a:spcPct val="150000"/>
              </a:lnSpc>
              <a:buFont typeface="Courier New" panose="02070309020205020404" pitchFamily="49" charset="0"/>
              <a:buChar char="o"/>
            </a:pPr>
            <a:r>
              <a:rPr lang="en-GB" sz="1900" dirty="0" smtClean="0"/>
              <a:t>Harvest years from 2020 – 2022 have more defected beans noticed or rise</a:t>
            </a:r>
          </a:p>
          <a:p>
            <a:pPr>
              <a:lnSpc>
                <a:spcPct val="150000"/>
              </a:lnSpc>
              <a:buFont typeface="Courier New" panose="02070309020205020404" pitchFamily="49" charset="0"/>
              <a:buChar char="o"/>
            </a:pPr>
            <a:r>
              <a:rPr lang="en-GB" sz="1900" dirty="0" smtClean="0"/>
              <a:t>Countries like Guatemala and Columbia, Taiwan have the highest defected bean count</a:t>
            </a:r>
          </a:p>
          <a:p>
            <a:endParaRPr lang="en-GB" dirty="0"/>
          </a:p>
        </p:txBody>
      </p:sp>
    </p:spTree>
    <p:extLst>
      <p:ext uri="{BB962C8B-B14F-4D97-AF65-F5344CB8AC3E}">
        <p14:creationId xmlns:p14="http://schemas.microsoft.com/office/powerpoint/2010/main" val="7537732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EEE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smtClean="0">
                <a:latin typeface="Arial Rounded MT Bold" panose="020F0704030504030204" pitchFamily="34" charset="0"/>
              </a:rPr>
              <a:t>Key Data Insights</a:t>
            </a:r>
            <a:endParaRPr lang="en-GB" sz="4000" dirty="0">
              <a:latin typeface="Arial Rounded MT Bold" panose="020F0704030504030204" pitchFamily="34" charset="0"/>
            </a:endParaRPr>
          </a:p>
        </p:txBody>
      </p:sp>
      <p:sp>
        <p:nvSpPr>
          <p:cNvPr id="4" name="Content Placeholder 3"/>
          <p:cNvSpPr>
            <a:spLocks noGrp="1"/>
          </p:cNvSpPr>
          <p:nvPr>
            <p:ph sz="half" idx="1"/>
          </p:nvPr>
        </p:nvSpPr>
        <p:spPr>
          <a:xfrm>
            <a:off x="1097440" y="2127377"/>
            <a:ext cx="10375232" cy="4351338"/>
          </a:xfrm>
        </p:spPr>
        <p:txBody>
          <a:bodyPr>
            <a:normAutofit/>
          </a:bodyPr>
          <a:lstStyle/>
          <a:p>
            <a:pPr marL="0" indent="0">
              <a:lnSpc>
                <a:spcPct val="150000"/>
              </a:lnSpc>
              <a:buNone/>
            </a:pPr>
            <a:r>
              <a:rPr lang="en-GB" sz="1800" dirty="0" smtClean="0">
                <a:solidFill>
                  <a:schemeClr val="accent2">
                    <a:lumMod val="50000"/>
                  </a:schemeClr>
                </a:solidFill>
              </a:rPr>
              <a:t>4</a:t>
            </a:r>
            <a:r>
              <a:rPr lang="en-GB" sz="1800" dirty="0">
                <a:solidFill>
                  <a:schemeClr val="accent2">
                    <a:lumMod val="50000"/>
                  </a:schemeClr>
                </a:solidFill>
              </a:rPr>
              <a:t>. How do different variables interact to influence the Total Cup Points, which represent an overall measure of coffee quality</a:t>
            </a:r>
            <a:r>
              <a:rPr lang="en-GB" sz="1800" dirty="0" smtClean="0">
                <a:solidFill>
                  <a:schemeClr val="accent2">
                    <a:lumMod val="50000"/>
                  </a:schemeClr>
                </a:solidFill>
              </a:rPr>
              <a:t>?</a:t>
            </a:r>
          </a:p>
          <a:p>
            <a:endParaRPr lang="en-GB" sz="1800" dirty="0"/>
          </a:p>
          <a:p>
            <a:pPr lvl="0" eaLnBrk="0" fontAlgn="base" hangingPunct="0">
              <a:lnSpc>
                <a:spcPct val="150000"/>
              </a:lnSpc>
              <a:spcBef>
                <a:spcPct val="0"/>
              </a:spcBef>
              <a:spcAft>
                <a:spcPct val="0"/>
              </a:spcAft>
              <a:buFont typeface="Courier New" panose="02070309020205020404" pitchFamily="49" charset="0"/>
              <a:buChar char="o"/>
            </a:pPr>
            <a:r>
              <a:rPr lang="en-US" sz="1800" b="1" dirty="0" smtClean="0"/>
              <a:t>Quality </a:t>
            </a:r>
            <a:r>
              <a:rPr lang="en-US" sz="1800" b="1" dirty="0"/>
              <a:t>Attributes:</a:t>
            </a:r>
            <a:r>
              <a:rPr lang="en-US" sz="1800" dirty="0"/>
              <a:t> </a:t>
            </a:r>
            <a:r>
              <a:rPr lang="en-US" sz="1800" dirty="0" smtClean="0"/>
              <a:t>Influenced by Acidity</a:t>
            </a:r>
            <a:r>
              <a:rPr lang="en-US" sz="1800" dirty="0"/>
              <a:t>, flavor, </a:t>
            </a:r>
            <a:r>
              <a:rPr lang="en-US" sz="1800" dirty="0" smtClean="0"/>
              <a:t>Aroma</a:t>
            </a:r>
            <a:r>
              <a:rPr lang="en-US" sz="1800" dirty="0"/>
              <a:t>, </a:t>
            </a:r>
            <a:r>
              <a:rPr lang="en-US" sz="1800" dirty="0" smtClean="0"/>
              <a:t>Body</a:t>
            </a:r>
            <a:r>
              <a:rPr lang="en-US" sz="1800" dirty="0"/>
              <a:t>, </a:t>
            </a:r>
            <a:r>
              <a:rPr lang="en-US" sz="1800" dirty="0" smtClean="0"/>
              <a:t>Balance</a:t>
            </a:r>
            <a:r>
              <a:rPr lang="en-US" sz="1800" dirty="0"/>
              <a:t>, and aftertaste</a:t>
            </a:r>
            <a:r>
              <a:rPr lang="en-US" sz="1800" dirty="0" smtClean="0"/>
              <a:t>. Attributes such as Clean cup, sweetness and uniformity have no impact.</a:t>
            </a:r>
            <a:endParaRPr lang="en-US" sz="1800" dirty="0"/>
          </a:p>
          <a:p>
            <a:pPr lvl="0" eaLnBrk="0" fontAlgn="base" hangingPunct="0">
              <a:lnSpc>
                <a:spcPct val="150000"/>
              </a:lnSpc>
              <a:spcBef>
                <a:spcPct val="0"/>
              </a:spcBef>
              <a:spcAft>
                <a:spcPct val="0"/>
              </a:spcAft>
              <a:buFont typeface="Courier New" panose="02070309020205020404" pitchFamily="49" charset="0"/>
              <a:buChar char="o"/>
            </a:pPr>
            <a:r>
              <a:rPr lang="en-US" sz="1800" b="1" dirty="0"/>
              <a:t>Processing </a:t>
            </a:r>
            <a:r>
              <a:rPr lang="en-US" sz="1800" b="1" dirty="0" smtClean="0"/>
              <a:t>Methods with high scores:</a:t>
            </a:r>
            <a:r>
              <a:rPr lang="en-US" sz="1800" dirty="0" smtClean="0"/>
              <a:t> Double </a:t>
            </a:r>
            <a:r>
              <a:rPr lang="en-US" sz="1800" dirty="0"/>
              <a:t>Anaerobic Washed, Semi Washed, and Honey/</a:t>
            </a:r>
            <a:r>
              <a:rPr lang="en-US" sz="1800" dirty="0" err="1"/>
              <a:t>Mossto</a:t>
            </a:r>
            <a:r>
              <a:rPr lang="en-US" sz="1800" dirty="0"/>
              <a:t> methods </a:t>
            </a:r>
            <a:endParaRPr lang="en-US" sz="1800" dirty="0" smtClean="0"/>
          </a:p>
          <a:p>
            <a:pPr lvl="0" eaLnBrk="0" fontAlgn="base" hangingPunct="0">
              <a:lnSpc>
                <a:spcPct val="150000"/>
              </a:lnSpc>
              <a:spcBef>
                <a:spcPct val="0"/>
              </a:spcBef>
              <a:spcAft>
                <a:spcPct val="0"/>
              </a:spcAft>
              <a:buFont typeface="Courier New" panose="02070309020205020404" pitchFamily="49" charset="0"/>
              <a:buChar char="o"/>
            </a:pPr>
            <a:r>
              <a:rPr lang="en-US" sz="1800" b="1" dirty="0" smtClean="0"/>
              <a:t>Top Coffee bean variety: </a:t>
            </a:r>
            <a:r>
              <a:rPr lang="en-US" sz="1800" dirty="0" smtClean="0"/>
              <a:t>Castillo</a:t>
            </a:r>
            <a:r>
              <a:rPr lang="en-US" sz="1800" dirty="0"/>
              <a:t>, Red Bourbon, and SL34+Gesha.</a:t>
            </a:r>
          </a:p>
          <a:p>
            <a:pPr lvl="0" eaLnBrk="0" fontAlgn="base" hangingPunct="0">
              <a:lnSpc>
                <a:spcPct val="150000"/>
              </a:lnSpc>
              <a:spcBef>
                <a:spcPct val="0"/>
              </a:spcBef>
              <a:spcAft>
                <a:spcPct val="0"/>
              </a:spcAft>
              <a:buFont typeface="Courier New" panose="02070309020205020404" pitchFamily="49" charset="0"/>
              <a:buChar char="o"/>
            </a:pPr>
            <a:r>
              <a:rPr lang="en-US" sz="1800" b="1" dirty="0"/>
              <a:t>Top </a:t>
            </a:r>
            <a:r>
              <a:rPr lang="en-US" sz="1800" b="1" dirty="0" smtClean="0"/>
              <a:t>Countries with best quality scores:</a:t>
            </a:r>
            <a:r>
              <a:rPr lang="en-US" sz="1800" dirty="0" smtClean="0"/>
              <a:t> Ethiopia</a:t>
            </a:r>
            <a:r>
              <a:rPr lang="en-US" sz="1800" dirty="0"/>
              <a:t>, Tanzania, </a:t>
            </a:r>
            <a:r>
              <a:rPr lang="en-US" sz="1800" dirty="0" smtClean="0"/>
              <a:t>Taiwan</a:t>
            </a:r>
            <a:endParaRPr lang="en-GB" sz="1800" dirty="0"/>
          </a:p>
        </p:txBody>
      </p:sp>
    </p:spTree>
    <p:extLst>
      <p:ext uri="{BB962C8B-B14F-4D97-AF65-F5344CB8AC3E}">
        <p14:creationId xmlns:p14="http://schemas.microsoft.com/office/powerpoint/2010/main" val="38949739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EEE8"/>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sz="4000" dirty="0" smtClean="0">
                <a:latin typeface="Arial Rounded MT Bold" panose="020F0704030504030204" pitchFamily="34" charset="0"/>
              </a:rPr>
              <a:t>Final Conclusions</a:t>
            </a:r>
            <a:endParaRPr lang="en-GB" sz="4000" dirty="0">
              <a:latin typeface="Arial Rounded MT Bold" panose="020F0704030504030204" pitchFamily="34" charset="0"/>
            </a:endParaRPr>
          </a:p>
        </p:txBody>
      </p:sp>
      <p:sp>
        <p:nvSpPr>
          <p:cNvPr id="3" name="Content Placeholder 2"/>
          <p:cNvSpPr>
            <a:spLocks noGrp="1"/>
          </p:cNvSpPr>
          <p:nvPr>
            <p:ph sz="half" idx="4294967295"/>
          </p:nvPr>
        </p:nvSpPr>
        <p:spPr>
          <a:xfrm>
            <a:off x="838200" y="2039939"/>
            <a:ext cx="11001375" cy="4348162"/>
          </a:xfrm>
        </p:spPr>
        <p:txBody>
          <a:bodyPr>
            <a:normAutofit/>
          </a:bodyPr>
          <a:lstStyle/>
          <a:p>
            <a:pPr>
              <a:lnSpc>
                <a:spcPct val="100000"/>
              </a:lnSpc>
              <a:buFont typeface="Wingdings" panose="05000000000000000000" pitchFamily="2" charset="2"/>
              <a:buChar char="q"/>
            </a:pPr>
            <a:r>
              <a:rPr lang="en-GB" sz="1800" b="1" dirty="0"/>
              <a:t>Ethiopia, Taiwan, and </a:t>
            </a:r>
            <a:r>
              <a:rPr lang="en-GB" sz="1800" b="1" dirty="0" smtClean="0"/>
              <a:t>Tanzania</a:t>
            </a:r>
            <a:r>
              <a:rPr lang="en-GB" sz="1800" dirty="0"/>
              <a:t> produce some of the highest quality </a:t>
            </a:r>
            <a:r>
              <a:rPr lang="en-GB" sz="1800" dirty="0" smtClean="0"/>
              <a:t>coffees scores</a:t>
            </a:r>
          </a:p>
          <a:p>
            <a:pPr>
              <a:lnSpc>
                <a:spcPct val="100000"/>
              </a:lnSpc>
              <a:buFont typeface="Wingdings" panose="05000000000000000000" pitchFamily="2" charset="2"/>
              <a:buChar char="q"/>
            </a:pPr>
            <a:r>
              <a:rPr lang="en-GB" sz="1800" dirty="0"/>
              <a:t>Sensory qualities such as </a:t>
            </a:r>
            <a:r>
              <a:rPr lang="en-GB" sz="1800" b="1" dirty="0" smtClean="0"/>
              <a:t>Aroma</a:t>
            </a:r>
            <a:r>
              <a:rPr lang="en-GB" sz="1800" b="1" dirty="0"/>
              <a:t>, </a:t>
            </a:r>
            <a:r>
              <a:rPr lang="en-GB" sz="1800" b="1" dirty="0" err="1" smtClean="0"/>
              <a:t>Flavor</a:t>
            </a:r>
            <a:r>
              <a:rPr lang="en-GB" sz="1800" b="1" dirty="0"/>
              <a:t>, and </a:t>
            </a:r>
            <a:r>
              <a:rPr lang="en-GB" sz="1800" b="1" dirty="0" smtClean="0"/>
              <a:t>Acidity </a:t>
            </a:r>
            <a:r>
              <a:rPr lang="en-GB" sz="1800" dirty="0"/>
              <a:t>are the primary contributors to higher cup scores</a:t>
            </a:r>
            <a:r>
              <a:rPr lang="en-GB" sz="1800" dirty="0" smtClean="0"/>
              <a:t>.</a:t>
            </a:r>
          </a:p>
          <a:p>
            <a:pPr>
              <a:lnSpc>
                <a:spcPct val="100000"/>
              </a:lnSpc>
              <a:buFont typeface="Wingdings" panose="05000000000000000000" pitchFamily="2" charset="2"/>
              <a:buChar char="q"/>
            </a:pPr>
            <a:r>
              <a:rPr lang="en-GB" sz="1800" dirty="0"/>
              <a:t>Top 3 coffee Qualities are </a:t>
            </a:r>
            <a:r>
              <a:rPr lang="en-GB" sz="1800" b="1" dirty="0" smtClean="0"/>
              <a:t>Castillo, Red Bourbon and Sl34+Gesha </a:t>
            </a:r>
            <a:r>
              <a:rPr lang="en-GB" sz="1800" dirty="0" smtClean="0"/>
              <a:t>in </a:t>
            </a:r>
            <a:r>
              <a:rPr lang="en-GB" sz="1800" dirty="0"/>
              <a:t>terms of their coffee quality </a:t>
            </a:r>
            <a:r>
              <a:rPr lang="en-GB" sz="1800" dirty="0" smtClean="0"/>
              <a:t>scores</a:t>
            </a:r>
          </a:p>
          <a:p>
            <a:pPr>
              <a:lnSpc>
                <a:spcPct val="100000"/>
              </a:lnSpc>
              <a:buFont typeface="Wingdings" panose="05000000000000000000" pitchFamily="2" charset="2"/>
              <a:buChar char="q"/>
            </a:pPr>
            <a:r>
              <a:rPr lang="en-GB" sz="1800" dirty="0" smtClean="0"/>
              <a:t>Processing </a:t>
            </a:r>
            <a:r>
              <a:rPr lang="en-GB" sz="1800" dirty="0"/>
              <a:t>methods </a:t>
            </a:r>
            <a:r>
              <a:rPr lang="en-GB" sz="1800" dirty="0" smtClean="0"/>
              <a:t>(</a:t>
            </a:r>
            <a:r>
              <a:rPr lang="en-US" sz="1800" b="1" dirty="0"/>
              <a:t>Double Anaerobic Washed, Semi Washed &amp; Honey/</a:t>
            </a:r>
            <a:r>
              <a:rPr lang="en-US" sz="1800" b="1" dirty="0" err="1"/>
              <a:t>Mossto</a:t>
            </a:r>
            <a:r>
              <a:rPr lang="en-US" sz="1800" b="1" dirty="0"/>
              <a:t> </a:t>
            </a:r>
            <a:r>
              <a:rPr lang="en-GB" sz="1800" dirty="0" smtClean="0"/>
              <a:t>) </a:t>
            </a:r>
            <a:r>
              <a:rPr lang="en-GB" sz="1800" dirty="0"/>
              <a:t>strongly influence quality outcomes.</a:t>
            </a:r>
          </a:p>
          <a:p>
            <a:pPr>
              <a:lnSpc>
                <a:spcPct val="100000"/>
              </a:lnSpc>
              <a:buFont typeface="Wingdings" panose="05000000000000000000" pitchFamily="2" charset="2"/>
              <a:buChar char="q"/>
            </a:pPr>
            <a:r>
              <a:rPr lang="en-GB" sz="1800" dirty="0"/>
              <a:t>Defects, particularly </a:t>
            </a:r>
            <a:r>
              <a:rPr lang="en-GB" sz="1800" b="1" dirty="0"/>
              <a:t>Category 2 (most frequent), </a:t>
            </a:r>
            <a:r>
              <a:rPr lang="en-GB" sz="1800" dirty="0"/>
              <a:t>have a significant impact on reducing quality scores</a:t>
            </a:r>
            <a:r>
              <a:rPr lang="en-GB" sz="1800" dirty="0" smtClean="0"/>
              <a:t>. Moisture/ Altitude also effect the productions</a:t>
            </a:r>
          </a:p>
          <a:p>
            <a:pPr>
              <a:lnSpc>
                <a:spcPct val="100000"/>
              </a:lnSpc>
              <a:buFont typeface="Wingdings" panose="05000000000000000000" pitchFamily="2" charset="2"/>
              <a:buChar char="q"/>
            </a:pPr>
            <a:endParaRPr lang="en-GB" sz="1800" dirty="0" smtClean="0"/>
          </a:p>
          <a:p>
            <a:pPr>
              <a:lnSpc>
                <a:spcPct val="100000"/>
              </a:lnSpc>
              <a:buFont typeface="Wingdings" panose="05000000000000000000" pitchFamily="2" charset="2"/>
              <a:buChar char="q"/>
            </a:pPr>
            <a:r>
              <a:rPr lang="en-GB" sz="1800" b="1" dirty="0" smtClean="0">
                <a:solidFill>
                  <a:schemeClr val="accent2">
                    <a:lumMod val="50000"/>
                  </a:schemeClr>
                </a:solidFill>
              </a:rPr>
              <a:t>Final </a:t>
            </a:r>
            <a:r>
              <a:rPr lang="en-GB" sz="1800" b="1" dirty="0">
                <a:solidFill>
                  <a:schemeClr val="accent2">
                    <a:lumMod val="50000"/>
                  </a:schemeClr>
                </a:solidFill>
              </a:rPr>
              <a:t>Insight</a:t>
            </a:r>
            <a:r>
              <a:rPr lang="en-GB" sz="1800" dirty="0">
                <a:solidFill>
                  <a:schemeClr val="accent2">
                    <a:lumMod val="50000"/>
                  </a:schemeClr>
                </a:solidFill>
              </a:rPr>
              <a:t>: </a:t>
            </a:r>
            <a:r>
              <a:rPr lang="en-GB" sz="1800" dirty="0">
                <a:solidFill>
                  <a:schemeClr val="accent2">
                    <a:lumMod val="50000"/>
                  </a:schemeClr>
                </a:solidFill>
              </a:rPr>
              <a:t>T</a:t>
            </a:r>
            <a:r>
              <a:rPr lang="en-GB" sz="1800" dirty="0" smtClean="0">
                <a:solidFill>
                  <a:schemeClr val="accent2">
                    <a:lumMod val="50000"/>
                  </a:schemeClr>
                </a:solidFill>
              </a:rPr>
              <a:t>he </a:t>
            </a:r>
            <a:r>
              <a:rPr lang="en-GB" sz="1800" dirty="0">
                <a:solidFill>
                  <a:schemeClr val="accent2">
                    <a:lumMod val="50000"/>
                  </a:schemeClr>
                </a:solidFill>
              </a:rPr>
              <a:t>distinction of specialty coffee comes from the balance of </a:t>
            </a:r>
            <a:r>
              <a:rPr lang="en-GB" sz="1800" u="sng" dirty="0">
                <a:solidFill>
                  <a:schemeClr val="accent2">
                    <a:lumMod val="50000"/>
                  </a:schemeClr>
                </a:solidFill>
              </a:rPr>
              <a:t>where it is grown, how it is processed</a:t>
            </a:r>
            <a:r>
              <a:rPr lang="en-GB" sz="1800" u="sng" dirty="0" smtClean="0">
                <a:solidFill>
                  <a:schemeClr val="accent2">
                    <a:lumMod val="50000"/>
                  </a:schemeClr>
                </a:solidFill>
              </a:rPr>
              <a:t>, defects </a:t>
            </a:r>
            <a:r>
              <a:rPr lang="en-GB" sz="1800" u="sng" dirty="0">
                <a:solidFill>
                  <a:schemeClr val="accent2">
                    <a:lumMod val="50000"/>
                  </a:schemeClr>
                </a:solidFill>
              </a:rPr>
              <a:t>and the sensory experience </a:t>
            </a:r>
            <a:r>
              <a:rPr lang="en-GB" sz="1800" dirty="0">
                <a:solidFill>
                  <a:schemeClr val="accent2">
                    <a:lumMod val="50000"/>
                  </a:schemeClr>
                </a:solidFill>
              </a:rPr>
              <a:t>it delivers</a:t>
            </a:r>
            <a:r>
              <a:rPr lang="en-GB" sz="1800" dirty="0" smtClean="0">
                <a:solidFill>
                  <a:schemeClr val="accent2">
                    <a:lumMod val="50000"/>
                  </a:schemeClr>
                </a:solidFill>
              </a:rPr>
              <a:t>.</a:t>
            </a:r>
            <a:endParaRPr lang="en-GB" sz="1800" dirty="0">
              <a:solidFill>
                <a:schemeClr val="accent2">
                  <a:lumMod val="50000"/>
                </a:scheme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7391" y="521634"/>
            <a:ext cx="1012543" cy="1012543"/>
          </a:xfrm>
          <a:prstGeom prst="rect">
            <a:avLst/>
          </a:prstGeom>
        </p:spPr>
      </p:pic>
    </p:spTree>
    <p:extLst>
      <p:ext uri="{BB962C8B-B14F-4D97-AF65-F5344CB8AC3E}">
        <p14:creationId xmlns:p14="http://schemas.microsoft.com/office/powerpoint/2010/main" val="23170114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Rectangle 6"/>
          <p:cNvSpPr/>
          <p:nvPr/>
        </p:nvSpPr>
        <p:spPr>
          <a:xfrm>
            <a:off x="3729621" y="946298"/>
            <a:ext cx="5467542" cy="3646968"/>
          </a:xfrm>
          <a:prstGeom prst="rect">
            <a:avLst/>
          </a:prstGeom>
          <a:blipFill dpi="0" rotWithShape="1">
            <a:blip r:embed="rId4">
              <a:alphaModFix amt="23000"/>
            </a:blip>
            <a:srcRect/>
            <a:stretch>
              <a:fillRect/>
            </a:stretch>
          </a:blipFill>
          <a:effectLst>
            <a:glow>
              <a:schemeClr val="accent1">
                <a:alpha val="65000"/>
              </a:schemeClr>
            </a:glow>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dirty="0" smtClean="0">
                <a:solidFill>
                  <a:schemeClr val="tx1"/>
                </a:solidFill>
                <a:latin typeface="Arial Rounded MT Bold" panose="020F0704030504030204" pitchFamily="34" charset="0"/>
              </a:rPr>
              <a:t>Thank you</a:t>
            </a:r>
            <a:endParaRPr lang="en-GB" sz="5400" dirty="0">
              <a:solidFill>
                <a:schemeClr val="tx1"/>
              </a:solidFill>
              <a:latin typeface="Arial Rounded MT Bold" panose="020F0704030504030204" pitchFamily="34" charset="0"/>
            </a:endParaRPr>
          </a:p>
        </p:txBody>
      </p:sp>
    </p:spTree>
    <p:extLst>
      <p:ext uri="{BB962C8B-B14F-4D97-AF65-F5344CB8AC3E}">
        <p14:creationId xmlns:p14="http://schemas.microsoft.com/office/powerpoint/2010/main" val="238458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EE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888851"/>
            <a:ext cx="5010912" cy="1325563"/>
          </a:xfrm>
        </p:spPr>
        <p:txBody>
          <a:bodyPr/>
          <a:lstStyle/>
          <a:p>
            <a:r>
              <a:rPr lang="en-GB" dirty="0">
                <a:latin typeface="Arial Rounded MT Bold" panose="020F0704030504030204" pitchFamily="34" charset="0"/>
              </a:rPr>
              <a:t>Data Overview</a:t>
            </a:r>
          </a:p>
        </p:txBody>
      </p:sp>
      <p:sp>
        <p:nvSpPr>
          <p:cNvPr id="3" name="Content Placeholder 2"/>
          <p:cNvSpPr>
            <a:spLocks noGrp="1"/>
          </p:cNvSpPr>
          <p:nvPr>
            <p:ph sz="half" idx="2"/>
          </p:nvPr>
        </p:nvSpPr>
        <p:spPr>
          <a:xfrm>
            <a:off x="840962" y="2724531"/>
            <a:ext cx="5157787" cy="3859149"/>
          </a:xfrm>
        </p:spPr>
        <p:txBody>
          <a:bodyPr>
            <a:normAutofit/>
          </a:bodyPr>
          <a:lstStyle/>
          <a:p>
            <a:pPr marL="0" indent="0">
              <a:buNone/>
            </a:pPr>
            <a:r>
              <a:rPr lang="en-GB" sz="2000" b="1" dirty="0"/>
              <a:t>☕ Coffee Quality Institute (CQI) </a:t>
            </a:r>
            <a:endParaRPr lang="en-GB" sz="2000" b="1" dirty="0" smtClean="0"/>
          </a:p>
          <a:p>
            <a:r>
              <a:rPr lang="en-GB" sz="1800" dirty="0" smtClean="0"/>
              <a:t>Non-profit, founded 1996, California (USA)</a:t>
            </a:r>
          </a:p>
          <a:p>
            <a:r>
              <a:rPr lang="en-GB" sz="1800" dirty="0" smtClean="0"/>
              <a:t>Mission</a:t>
            </a:r>
            <a:r>
              <a:rPr lang="en-GB" sz="1800" dirty="0"/>
              <a:t>: </a:t>
            </a:r>
            <a:r>
              <a:rPr lang="en-GB" sz="1800" i="1" dirty="0"/>
              <a:t>Improve global coffee quality &amp; </a:t>
            </a:r>
            <a:r>
              <a:rPr lang="en-GB" sz="1800" i="1" dirty="0" smtClean="0"/>
              <a:t>value</a:t>
            </a:r>
            <a:r>
              <a:rPr lang="en-GB" sz="1800" dirty="0" smtClean="0"/>
              <a:t>. Works </a:t>
            </a:r>
            <a:r>
              <a:rPr lang="en-GB" sz="1800" dirty="0"/>
              <a:t>with growers, processors, roasters, and stakeholders</a:t>
            </a:r>
          </a:p>
          <a:p>
            <a:r>
              <a:rPr lang="en-GB" sz="1800" dirty="0"/>
              <a:t>Focus: Research, Training, Certification, Sustainability</a:t>
            </a:r>
          </a:p>
        </p:txBody>
      </p:sp>
      <p:sp>
        <p:nvSpPr>
          <p:cNvPr id="4" name="Content Placeholder 3"/>
          <p:cNvSpPr>
            <a:spLocks noGrp="1"/>
          </p:cNvSpPr>
          <p:nvPr>
            <p:ph sz="quarter" idx="4"/>
          </p:nvPr>
        </p:nvSpPr>
        <p:spPr>
          <a:xfrm>
            <a:off x="5797296" y="2420726"/>
            <a:ext cx="6099048" cy="3943498"/>
          </a:xfrm>
        </p:spPr>
        <p:txBody>
          <a:bodyPr>
            <a:normAutofit/>
          </a:bodyPr>
          <a:lstStyle/>
          <a:p>
            <a:pPr marL="0" indent="0">
              <a:buNone/>
            </a:pPr>
            <a:r>
              <a:rPr lang="en-GB" sz="2000" b="1" dirty="0"/>
              <a:t>📊 </a:t>
            </a:r>
            <a:r>
              <a:rPr lang="en-GB" sz="2000" b="1" dirty="0" smtClean="0"/>
              <a:t>Data:</a:t>
            </a:r>
            <a:endParaRPr lang="en-GB" sz="2000" b="1" dirty="0"/>
          </a:p>
          <a:p>
            <a:pPr>
              <a:buFont typeface="Wingdings" panose="05000000000000000000" pitchFamily="2" charset="2"/>
              <a:buChar char="q"/>
            </a:pPr>
            <a:r>
              <a:rPr lang="en-GB" sz="1800" dirty="0"/>
              <a:t>Covers </a:t>
            </a:r>
            <a:r>
              <a:rPr lang="en-GB" sz="1800" b="1" dirty="0"/>
              <a:t>production, processing &amp; sensory </a:t>
            </a:r>
            <a:r>
              <a:rPr lang="en-GB" sz="1800" b="1" dirty="0" smtClean="0"/>
              <a:t>evaluation</a:t>
            </a:r>
            <a:endParaRPr lang="en-GB" sz="1800" dirty="0"/>
          </a:p>
          <a:p>
            <a:pPr>
              <a:buFont typeface="Wingdings" panose="05000000000000000000" pitchFamily="2" charset="2"/>
              <a:buChar char="q"/>
            </a:pPr>
            <a:r>
              <a:rPr lang="en-GB" sz="1800" b="1" dirty="0" smtClean="0"/>
              <a:t>Sensory </a:t>
            </a:r>
            <a:r>
              <a:rPr lang="en-GB" sz="1800" b="1" dirty="0"/>
              <a:t>Evaluation Metrics (10 features):</a:t>
            </a:r>
            <a:r>
              <a:rPr lang="en-GB" sz="1800" dirty="0"/>
              <a:t/>
            </a:r>
            <a:br>
              <a:rPr lang="en-GB" sz="1800" dirty="0"/>
            </a:br>
            <a:r>
              <a:rPr lang="en-GB" sz="1800" dirty="0"/>
              <a:t>Aroma </a:t>
            </a:r>
            <a:r>
              <a:rPr lang="en-GB" sz="1800" dirty="0" smtClean="0"/>
              <a:t>, </a:t>
            </a:r>
            <a:r>
              <a:rPr lang="en-GB" sz="1800" dirty="0" err="1" smtClean="0"/>
              <a:t>Flavor</a:t>
            </a:r>
            <a:r>
              <a:rPr lang="en-GB" sz="1800" dirty="0" smtClean="0"/>
              <a:t>, Aftertaste</a:t>
            </a:r>
            <a:r>
              <a:rPr lang="en-GB" sz="1800" dirty="0"/>
              <a:t> , </a:t>
            </a:r>
            <a:r>
              <a:rPr lang="en-GB" sz="1800" dirty="0" smtClean="0"/>
              <a:t>Acidity</a:t>
            </a:r>
            <a:r>
              <a:rPr lang="en-GB" sz="1800" dirty="0"/>
              <a:t> , </a:t>
            </a:r>
            <a:r>
              <a:rPr lang="en-GB" sz="1800" dirty="0" smtClean="0"/>
              <a:t>Body</a:t>
            </a:r>
            <a:r>
              <a:rPr lang="en-GB" sz="1800" dirty="0"/>
              <a:t> , </a:t>
            </a:r>
            <a:r>
              <a:rPr lang="en-GB" sz="1800" dirty="0" smtClean="0"/>
              <a:t>Balance</a:t>
            </a:r>
            <a:r>
              <a:rPr lang="en-GB" sz="1800" dirty="0"/>
              <a:t> , </a:t>
            </a:r>
            <a:r>
              <a:rPr lang="en-GB" sz="1800" dirty="0" smtClean="0"/>
              <a:t>Uniformity</a:t>
            </a:r>
            <a:r>
              <a:rPr lang="en-GB" sz="1800" dirty="0"/>
              <a:t> , </a:t>
            </a:r>
            <a:r>
              <a:rPr lang="en-GB" sz="1800" dirty="0" smtClean="0"/>
              <a:t>Clean Cup</a:t>
            </a:r>
            <a:r>
              <a:rPr lang="en-GB" sz="1800" dirty="0"/>
              <a:t> , </a:t>
            </a:r>
            <a:r>
              <a:rPr lang="en-GB" sz="1800" dirty="0" smtClean="0"/>
              <a:t>Sweetness</a:t>
            </a:r>
            <a:r>
              <a:rPr lang="en-GB" sz="1800" dirty="0"/>
              <a:t> , </a:t>
            </a:r>
            <a:r>
              <a:rPr lang="en-GB" sz="1800" dirty="0" smtClean="0"/>
              <a:t>Total </a:t>
            </a:r>
            <a:r>
              <a:rPr lang="en-GB" sz="1800" dirty="0"/>
              <a:t>Cup Points </a:t>
            </a:r>
            <a:endParaRPr lang="en-GB" sz="1800" dirty="0" smtClean="0"/>
          </a:p>
          <a:p>
            <a:pPr marL="0" indent="0">
              <a:lnSpc>
                <a:spcPct val="100000"/>
              </a:lnSpc>
              <a:buNone/>
            </a:pPr>
            <a:r>
              <a:rPr lang="en-GB" sz="1800" dirty="0"/>
              <a:t>⚠️ Defects: Category 1 and Category 2</a:t>
            </a:r>
          </a:p>
          <a:p>
            <a:pPr lvl="0" eaLnBrk="0" fontAlgn="base" hangingPunct="0">
              <a:lnSpc>
                <a:spcPct val="100000"/>
              </a:lnSpc>
              <a:spcBef>
                <a:spcPct val="0"/>
              </a:spcBef>
              <a:spcAft>
                <a:spcPct val="0"/>
              </a:spcAft>
              <a:buFont typeface="Wingdings" panose="05000000000000000000" pitchFamily="2" charset="2"/>
              <a:buChar char="q"/>
            </a:pPr>
            <a:r>
              <a:rPr lang="en-US" sz="1800" b="1" dirty="0"/>
              <a:t>Category One (visual):</a:t>
            </a:r>
            <a:r>
              <a:rPr lang="en-US" sz="1800" dirty="0"/>
              <a:t> black beans, sour beans, insect/fungus damage</a:t>
            </a:r>
          </a:p>
          <a:p>
            <a:pPr lvl="0" eaLnBrk="0" fontAlgn="base" hangingPunct="0">
              <a:lnSpc>
                <a:spcPct val="100000"/>
              </a:lnSpc>
              <a:spcBef>
                <a:spcPct val="0"/>
              </a:spcBef>
              <a:spcAft>
                <a:spcPct val="0"/>
              </a:spcAft>
              <a:buFont typeface="Wingdings" panose="05000000000000000000" pitchFamily="2" charset="2"/>
              <a:buChar char="q"/>
            </a:pPr>
            <a:r>
              <a:rPr lang="en-US" sz="1800" b="1" dirty="0"/>
              <a:t>Category Two (taste-based):</a:t>
            </a:r>
            <a:r>
              <a:rPr lang="en-US" sz="1800" dirty="0"/>
              <a:t> over-fermentation, staleness, rancidness, chemical taste</a:t>
            </a:r>
          </a:p>
          <a:p>
            <a:endParaRPr lang="en-GB" sz="2000" dirty="0"/>
          </a:p>
        </p:txBody>
      </p:sp>
      <p:sp>
        <p:nvSpPr>
          <p:cNvPr id="8" name="Rectangle 7"/>
          <p:cNvSpPr/>
          <p:nvPr/>
        </p:nvSpPr>
        <p:spPr>
          <a:xfrm>
            <a:off x="1581912" y="5727998"/>
            <a:ext cx="10314432" cy="369332"/>
          </a:xfrm>
          <a:prstGeom prst="rect">
            <a:avLst/>
          </a:prstGeom>
        </p:spPr>
        <p:txBody>
          <a:bodyPr wrap="square">
            <a:spAutoFit/>
          </a:bodyPr>
          <a:lstStyle/>
          <a:p>
            <a:endParaRPr lang="en-GB"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835" y="594929"/>
            <a:ext cx="1285728" cy="1285728"/>
          </a:xfrm>
          <a:prstGeom prst="rect">
            <a:avLst/>
          </a:prstGeom>
        </p:spPr>
      </p:pic>
    </p:spTree>
    <p:extLst>
      <p:ext uri="{BB962C8B-B14F-4D97-AF65-F5344CB8AC3E}">
        <p14:creationId xmlns:p14="http://schemas.microsoft.com/office/powerpoint/2010/main" val="40857634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EEE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smtClean="0">
                <a:latin typeface="Arial Rounded MT Bold" panose="020F0704030504030204" pitchFamily="34" charset="0"/>
              </a:rPr>
              <a:t>Data pre-processing:</a:t>
            </a:r>
            <a:endParaRPr lang="en-GB" sz="4000" dirty="0">
              <a:latin typeface="Arial Rounded MT Bold" panose="020F0704030504030204" pitchFamily="34" charset="0"/>
            </a:endParaRPr>
          </a:p>
        </p:txBody>
      </p:sp>
      <p:sp>
        <p:nvSpPr>
          <p:cNvPr id="9" name="Rectangle 2"/>
          <p:cNvSpPr>
            <a:spLocks noGrp="1" noChangeArrowheads="1"/>
          </p:cNvSpPr>
          <p:nvPr>
            <p:ph sz="half" idx="2"/>
          </p:nvPr>
        </p:nvSpPr>
        <p:spPr bwMode="auto">
          <a:xfrm>
            <a:off x="711772" y="1703838"/>
            <a:ext cx="1097425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rPr>
              <a:t>Lot Number</a:t>
            </a:r>
            <a:r>
              <a:rPr kumimoji="0" lang="en-US" sz="1800" b="0" i="0" u="none" strike="noStrike" cap="none" normalizeH="0" baseline="0" dirty="0" smtClean="0">
                <a:ln>
                  <a:noFill/>
                </a:ln>
                <a:solidFill>
                  <a:schemeClr val="tx1"/>
                </a:solidFill>
                <a:effectLst/>
              </a:rPr>
              <a:t> → Nulls replaced, translated to English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rPr>
              <a:t>Altitude</a:t>
            </a:r>
            <a:r>
              <a:rPr kumimoji="0" lang="en-US" sz="1800" b="0" i="0" u="none" strike="noStrike" cap="none" normalizeH="0" baseline="0" dirty="0" smtClean="0">
                <a:ln>
                  <a:noFill/>
                </a:ln>
                <a:solidFill>
                  <a:schemeClr val="tx1"/>
                </a:solidFill>
                <a:effectLst/>
              </a:rPr>
              <a:t> → Split ranges, calculated averages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rPr>
              <a:t>Region</a:t>
            </a:r>
            <a:r>
              <a:rPr kumimoji="0" lang="en-US" sz="1800" b="0" i="0" u="none" strike="noStrike" cap="none" normalizeH="0" baseline="0" dirty="0" smtClean="0">
                <a:ln>
                  <a:noFill/>
                </a:ln>
                <a:solidFill>
                  <a:schemeClr val="tx1"/>
                </a:solidFill>
                <a:effectLst/>
              </a:rPr>
              <a:t> → Blanks filled (</a:t>
            </a:r>
            <a:r>
              <a:rPr kumimoji="0" lang="en-US" sz="1800" b="0" i="1" u="none" strike="noStrike" cap="none" normalizeH="0" baseline="0" dirty="0" smtClean="0">
                <a:ln>
                  <a:noFill/>
                </a:ln>
                <a:solidFill>
                  <a:schemeClr val="tx1"/>
                </a:solidFill>
                <a:effectLst/>
              </a:rPr>
              <a:t>Not Available</a:t>
            </a:r>
            <a:r>
              <a:rPr kumimoji="0" lang="en-US" sz="1800" b="0" i="0" u="none" strike="noStrike" cap="none" normalizeH="0" baseline="0" dirty="0" smtClean="0">
                <a:ln>
                  <a:noFill/>
                </a:ln>
                <a:solidFill>
                  <a:schemeClr val="tx1"/>
                </a:solidFill>
                <a:effectLst/>
              </a:rPr>
              <a:t>), translated, proper case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rPr>
              <a:t>Bag Weight</a:t>
            </a:r>
            <a:r>
              <a:rPr kumimoji="0" lang="en-US" sz="1800" b="0" i="0" u="none" strike="noStrike" cap="none" normalizeH="0" baseline="0" dirty="0" smtClean="0">
                <a:ln>
                  <a:noFill/>
                </a:ln>
                <a:solidFill>
                  <a:schemeClr val="tx1"/>
                </a:solidFill>
                <a:effectLst/>
              </a:rPr>
              <a:t> → Removed “kg”, trimmed spaces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rPr>
              <a:t>Harvest Year</a:t>
            </a:r>
            <a:r>
              <a:rPr kumimoji="0" lang="en-US" sz="1800" b="0" i="0" u="none" strike="noStrike" cap="none" normalizeH="0" baseline="0" dirty="0" smtClean="0">
                <a:ln>
                  <a:noFill/>
                </a:ln>
                <a:solidFill>
                  <a:schemeClr val="tx1"/>
                </a:solidFill>
                <a:effectLst/>
              </a:rPr>
              <a:t> → Extracted start year, trimmed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rPr>
              <a:t>Grading Date</a:t>
            </a:r>
            <a:r>
              <a:rPr kumimoji="0" lang="en-US" sz="1800" b="0" i="0" u="none" strike="noStrike" cap="none" normalizeH="0" baseline="0" dirty="0" smtClean="0">
                <a:ln>
                  <a:noFill/>
                </a:ln>
                <a:solidFill>
                  <a:schemeClr val="tx1"/>
                </a:solidFill>
                <a:effectLst/>
              </a:rPr>
              <a:t> → Standardized to date format – Grading </a:t>
            </a:r>
            <a:r>
              <a:rPr kumimoji="0" lang="en-US" sz="1800" b="0" i="0" u="none" strike="noStrike" cap="none" normalizeH="0" baseline="0" dirty="0" err="1" smtClean="0">
                <a:ln>
                  <a:noFill/>
                </a:ln>
                <a:solidFill>
                  <a:schemeClr val="tx1"/>
                </a:solidFill>
                <a:effectLst/>
              </a:rPr>
              <a:t>Norm_Date</a:t>
            </a:r>
            <a:endParaRPr kumimoji="0" 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rPr>
              <a:t>Variety / Status</a:t>
            </a:r>
            <a:r>
              <a:rPr kumimoji="0" lang="en-US" sz="1800" b="0" i="0" u="none" strike="noStrike" cap="none" normalizeH="0" baseline="0" dirty="0" smtClean="0">
                <a:ln>
                  <a:noFill/>
                </a:ln>
                <a:solidFill>
                  <a:schemeClr val="tx1"/>
                </a:solidFill>
                <a:effectLst/>
              </a:rPr>
              <a:t> → Unified blanks &amp; unknowns → </a:t>
            </a:r>
            <a:r>
              <a:rPr kumimoji="0" lang="en-US" sz="1800" b="0" i="1" u="none" strike="noStrike" cap="none" normalizeH="0" baseline="0" dirty="0" smtClean="0">
                <a:ln>
                  <a:noFill/>
                </a:ln>
                <a:solidFill>
                  <a:schemeClr val="tx1"/>
                </a:solidFill>
                <a:effectLst/>
              </a:rPr>
              <a:t>Not Available</a:t>
            </a:r>
            <a:r>
              <a:rPr kumimoji="0" lang="en-US" sz="1800" b="0" i="0" u="none" strike="noStrike" cap="none" normalizeH="0" baseline="0" dirty="0" smtClean="0">
                <a:ln>
                  <a:noFill/>
                </a:ln>
                <a:solidFill>
                  <a:schemeClr val="tx1"/>
                </a:solidFill>
                <a:effectLst/>
              </a:rPr>
              <a:t>; proper case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rPr>
              <a:t>Processing Method</a:t>
            </a:r>
            <a:r>
              <a:rPr kumimoji="0" lang="en-US" sz="1800" b="0" i="0" u="none" strike="noStrike" cap="none" normalizeH="0" baseline="0" dirty="0" smtClean="0">
                <a:ln>
                  <a:noFill/>
                </a:ln>
                <a:solidFill>
                  <a:schemeClr val="tx1"/>
                </a:solidFill>
                <a:effectLst/>
              </a:rPr>
              <a:t> → Standardized categories (Washed, Natural, Honey, Not Available) , Proper case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rPr>
              <a:t>Color</a:t>
            </a:r>
            <a:r>
              <a:rPr kumimoji="0" lang="en-US" sz="1800" b="0" i="0" u="none" strike="noStrike" cap="none" normalizeH="0" baseline="0" dirty="0" smtClean="0">
                <a:ln>
                  <a:noFill/>
                </a:ln>
                <a:solidFill>
                  <a:schemeClr val="tx1"/>
                </a:solidFill>
                <a:effectLst/>
              </a:rPr>
              <a:t> → Standardized color names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rPr>
              <a:t>Expiration</a:t>
            </a:r>
            <a:r>
              <a:rPr kumimoji="0" lang="en-US" sz="1800" b="0" i="0" u="none" strike="noStrike" cap="none" normalizeH="0" baseline="0" dirty="0" smtClean="0">
                <a:ln>
                  <a:noFill/>
                </a:ln>
                <a:solidFill>
                  <a:schemeClr val="tx1"/>
                </a:solidFill>
                <a:effectLst/>
              </a:rPr>
              <a:t> → Standardized to </a:t>
            </a:r>
            <a:r>
              <a:rPr kumimoji="0" lang="en-US" sz="1800" b="0" i="0" u="none" strike="noStrike" cap="none" normalizeH="0" baseline="0" dirty="0" err="1" smtClean="0">
                <a:ln>
                  <a:noFill/>
                </a:ln>
                <a:solidFill>
                  <a:schemeClr val="tx1"/>
                </a:solidFill>
                <a:effectLst/>
              </a:rPr>
              <a:t>yyyy</a:t>
            </a:r>
            <a:r>
              <a:rPr kumimoji="0" lang="en-US" sz="1800" b="0" i="0" u="none" strike="noStrike" cap="none" normalizeH="0" baseline="0" dirty="0" smtClean="0">
                <a:ln>
                  <a:noFill/>
                </a:ln>
                <a:solidFill>
                  <a:schemeClr val="tx1"/>
                </a:solidFill>
                <a:effectLst/>
              </a:rPr>
              <a:t>-mm-</a:t>
            </a:r>
            <a:r>
              <a:rPr kumimoji="0" lang="en-US" sz="1800" b="0" i="0" u="none" strike="noStrike" cap="none" normalizeH="0" baseline="0" dirty="0" err="1" smtClean="0">
                <a:ln>
                  <a:noFill/>
                </a:ln>
                <a:solidFill>
                  <a:schemeClr val="tx1"/>
                </a:solidFill>
                <a:effectLst/>
              </a:rPr>
              <a:t>dd</a:t>
            </a:r>
            <a:endParaRPr kumimoji="0" 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rPr>
              <a:t>General</a:t>
            </a:r>
            <a:r>
              <a:rPr kumimoji="0" lang="en-US" sz="1800" b="0" i="0" u="none" strike="noStrike" cap="none" normalizeH="0" baseline="0" dirty="0" smtClean="0">
                <a:ln>
                  <a:noFill/>
                </a:ln>
                <a:solidFill>
                  <a:schemeClr val="tx1"/>
                </a:solidFill>
                <a:effectLst/>
              </a:rPr>
              <a:t> → Deleted blank rows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rPr>
              <a:t>No Changes Needed:</a:t>
            </a:r>
            <a:r>
              <a:rPr kumimoji="0" lang="en-US" sz="1800" b="0" i="0" u="none" strike="noStrike" cap="none" normalizeH="0" baseline="0" dirty="0" smtClean="0">
                <a:ln>
                  <a:noFill/>
                </a:ln>
                <a:solidFill>
                  <a:schemeClr val="tx1"/>
                </a:solidFill>
                <a:effectLst/>
              </a:rPr>
              <a:t> Aroma, Flavor, Aftertaste, Acidity, Body, Balance, Uniformity, Clean Cup, Sweetness, Overall, Defects, Total Cup Points, Moisture %, Cat 1 &amp; 2 Defects, Quakers.</a:t>
            </a:r>
          </a:p>
        </p:txBody>
      </p:sp>
    </p:spTree>
    <p:extLst>
      <p:ext uri="{BB962C8B-B14F-4D97-AF65-F5344CB8AC3E}">
        <p14:creationId xmlns:p14="http://schemas.microsoft.com/office/powerpoint/2010/main" val="4430751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textbox ,image ,shape ,slicer ,Harvest Year ,Coffee Varieties ,Total Samples Evaluated ,Coffee Quality Grade ,Average Cup Points Of Coffee ,Total Samples with Defect ,Top 5 Processing Methods ,Total Cup Points by Key Attributes ,Total Coffee produced (kg) ,Popular Variety by production ,Top Coffee producing Country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Overview</a:t>
            </a:r>
          </a:p>
        </p:txBody>
      </p:sp>
    </p:spTree>
    <p:extLst>
      <p:ext uri="{BB962C8B-B14F-4D97-AF65-F5344CB8AC3E}">
        <p14:creationId xmlns:p14="http://schemas.microsoft.com/office/powerpoint/2010/main" val="40886472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EEE8"/>
        </a:solidFill>
        <a:effectLst/>
      </p:bgPr>
    </p:bg>
    <p:spTree>
      <p:nvGrpSpPr>
        <p:cNvPr id="1" name=""/>
        <p:cNvGrpSpPr/>
        <p:nvPr/>
      </p:nvGrpSpPr>
      <p:grpSpPr>
        <a:xfrm>
          <a:off x="0" y="0"/>
          <a:ext cx="0" cy="0"/>
          <a:chOff x="0" y="0"/>
          <a:chExt cx="0" cy="0"/>
        </a:xfrm>
      </p:grpSpPr>
      <p:pic>
        <p:nvPicPr>
          <p:cNvPr id="3" name="Picture" title="This slide contains the following visuals: Average Cup Points by country/region ,slicer ,lineChart ,Sensory attributes average by Processing Method ,Average Acidity ,Average Aftertaste ,Average Balance ,Average Body ,Average Flavor ,Average Aroma.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Sensory Evaluation Page </a:t>
            </a:r>
          </a:p>
        </p:txBody>
      </p:sp>
    </p:spTree>
    <p:extLst>
      <p:ext uri="{BB962C8B-B14F-4D97-AF65-F5344CB8AC3E}">
        <p14:creationId xmlns:p14="http://schemas.microsoft.com/office/powerpoint/2010/main" val="33775948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EEE8"/>
        </a:solidFill>
        <a:effectLst/>
      </p:bgPr>
    </p:bg>
    <p:spTree>
      <p:nvGrpSpPr>
        <p:cNvPr id="1" name=""/>
        <p:cNvGrpSpPr/>
        <p:nvPr/>
      </p:nvGrpSpPr>
      <p:grpSpPr>
        <a:xfrm>
          <a:off x="0" y="0"/>
          <a:ext cx="0" cy="0"/>
          <a:chOff x="0" y="0"/>
          <a:chExt cx="0" cy="0"/>
        </a:xfrm>
      </p:grpSpPr>
      <p:pic>
        <p:nvPicPr>
          <p:cNvPr id="3" name="Picture" title="This slide contains the following visuals: scatterChart ,scatterChart ,scatterChart ,scatterChart ,scatterChart ,scatterChart ,gauge ,textbox ,gauge ,gauge ,gauge ,gauge ,gau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SEP_Correlation</a:t>
            </a:r>
          </a:p>
        </p:txBody>
      </p:sp>
    </p:spTree>
    <p:extLst>
      <p:ext uri="{BB962C8B-B14F-4D97-AF65-F5344CB8AC3E}">
        <p14:creationId xmlns:p14="http://schemas.microsoft.com/office/powerpoint/2010/main" val="34420561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verage quality of coffees from each country and its regions.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SEP Heatmap matrix</a:t>
            </a:r>
          </a:p>
        </p:txBody>
      </p:sp>
    </p:spTree>
    <p:extLst>
      <p:ext uri="{BB962C8B-B14F-4D97-AF65-F5344CB8AC3E}">
        <p14:creationId xmlns:p14="http://schemas.microsoft.com/office/powerpoint/2010/main" val="35698650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ltitude vs. Total Cup Points. ,Top Coffee Varieties by Altitude (Avg Cup Points) ,Relation between variety count  and Average Altitude ,Moisture Percentage ,Distribution of cup points by altitude ran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Agronomic Factors</a:t>
            </a:r>
          </a:p>
        </p:txBody>
      </p:sp>
    </p:spTree>
    <p:extLst>
      <p:ext uri="{BB962C8B-B14F-4D97-AF65-F5344CB8AC3E}">
        <p14:creationId xmlns:p14="http://schemas.microsoft.com/office/powerpoint/2010/main" val="5931594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Relationship between Category 1 Defects And Quality ,Relationship between Category 2 Defects And Quality ,Category 1 &amp; 2 Defects by Harvest Year ,Top countries with Highest level of defects ,Defects Summary ,slicer ,slicer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Defects Summary</a:t>
            </a:r>
          </a:p>
        </p:txBody>
      </p:sp>
    </p:spTree>
    <p:extLst>
      <p:ext uri="{BB962C8B-B14F-4D97-AF65-F5344CB8AC3E}">
        <p14:creationId xmlns:p14="http://schemas.microsoft.com/office/powerpoint/2010/main" val="1057369677"/>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236</TotalTime>
  <Words>1015</Words>
  <Application>Microsoft Office PowerPoint</Application>
  <PresentationFormat>Widescreen</PresentationFormat>
  <Paragraphs>252</Paragraphs>
  <Slides>16</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Rounded MT Bold</vt:lpstr>
      <vt:lpstr>Calibri</vt:lpstr>
      <vt:lpstr>Calibri Light</vt:lpstr>
      <vt:lpstr>Courier New</vt:lpstr>
      <vt:lpstr>Wingdings</vt:lpstr>
      <vt:lpstr>Custom Design</vt:lpstr>
      <vt:lpstr>PowerPoint Presentation</vt:lpstr>
      <vt:lpstr>Data Overview</vt:lpstr>
      <vt:lpstr>Data pre-processing:</vt:lpstr>
      <vt:lpstr>Overview</vt:lpstr>
      <vt:lpstr>Sensory Evaluation Page </vt:lpstr>
      <vt:lpstr>SEP_Correlation</vt:lpstr>
      <vt:lpstr>SEP Heatmap matrix</vt:lpstr>
      <vt:lpstr>Agronomic Factors</vt:lpstr>
      <vt:lpstr>Defects Summary</vt:lpstr>
      <vt:lpstr>Coffee Bean Colors</vt:lpstr>
      <vt:lpstr>Quality analysis</vt:lpstr>
      <vt:lpstr>Key Data Insights</vt:lpstr>
      <vt:lpstr>Key Data Insights</vt:lpstr>
      <vt:lpstr>Key Data Insights</vt:lpstr>
      <vt:lpstr>Final Conclusions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GLANET</cp:lastModifiedBy>
  <cp:revision>27</cp:revision>
  <dcterms:created xsi:type="dcterms:W3CDTF">2016-09-04T11:54:55Z</dcterms:created>
  <dcterms:modified xsi:type="dcterms:W3CDTF">2025-09-12T16:52:32Z</dcterms:modified>
</cp:coreProperties>
</file>